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2" r:id="rId21"/>
    <p:sldId id="257" r:id="rId22"/>
    <p:sldId id="277" r:id="rId23"/>
    <p:sldId id="278" r:id="rId24"/>
    <p:sldId id="279" r:id="rId25"/>
    <p:sldId id="280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/>
    <p:restoredTop sz="96327"/>
  </p:normalViewPr>
  <p:slideViewPr>
    <p:cSldViewPr snapToGrid="0">
      <p:cViewPr varScale="1">
        <p:scale>
          <a:sx n="109" d="100"/>
          <a:sy n="109" d="100"/>
        </p:scale>
        <p:origin x="216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AB56-EC27-4547-904A-6C54247345A1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8FFA-100A-F24D-BD41-5639A2534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3251F3B7-9A04-28E7-17BD-C54B839AB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0C10DD61-BEE2-8EC2-1E05-11E57B3E2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Once the ability of CSF and blood to be diverted from intracranial to extracranial spaces is exhausted, any further increase in volume rises ICP quickly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67E9C713-A377-6998-5763-45AC851E6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D922B6-549C-FB41-801F-E4E8DA66B1C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A2FC7CB5-3395-C81E-3FF0-5F73549CE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DB1E73C7-0B9D-09A3-95FD-B54CD112F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Left occipital pole tumor surrounded by edema that has no visible mass effect on ventricles and no midline shift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EBE2E3C-BF7D-8BBF-BD6D-C19F8F323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9B3E84-07C4-0643-9E34-C51F19D9BCB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91909184-F5FE-D9B5-CFD8-B7AFDAACE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E53B9162-AC65-040F-1809-A2CD96191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 – Normal ventricles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 – large Right supratentorial mass with left midline shift and compression of right lateral ventricle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C, D – coronal and axial images of large right frontal tumor with obstruction of foramen of Monroe and dilation of lateral and temporal horns. There is midline shift and subfalcian heriniation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1489CF40-094F-E498-E2E6-738EED3BC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FE6DD1-DDB7-964B-9EFE-3320ACAC70D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56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2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3850A0-AFBD-9C72-EAD1-B1FFCDC05A1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4E823A5-AA87-1441-B96A-4B068995B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E980F8-F254-7451-A430-A195A07929E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2F78ED-9A81-E1F0-7F48-37E7581F784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1276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D0A0816-17FE-0253-46E9-B4B9019AFF6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FE50BFF-5423-6B48-AB7D-B81F99A8D6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D6B76EB-5E49-0B9F-B906-5AD8226BB8F9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D618E7-03DD-91E1-CEEA-83A70BD26B6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28538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D62A7-5008-E34C-AC54-F6F9CF750762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960FD4-4648-2040-9804-3F022F27D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B70E-F7C6-9837-F627-5652008D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251257"/>
            <a:ext cx="9450705" cy="2509213"/>
          </a:xfrm>
        </p:spPr>
        <p:txBody>
          <a:bodyPr>
            <a:normAutofit/>
          </a:bodyPr>
          <a:lstStyle/>
          <a:p>
            <a:r>
              <a:rPr lang="en-US" sz="3600" b="1" dirty="0"/>
              <a:t>Neuraxial anesthesia in obstetric patients with intracranial and spinal pathology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when is it safe?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73FFA-B624-6981-0585-9F4DA0C9E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49090"/>
            <a:ext cx="4344988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Lawrence Weinstein, MD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California, </a:t>
            </a:r>
            <a:r>
              <a:rPr lang="en-US" dirty="0" err="1">
                <a:solidFill>
                  <a:srgbClr val="002060"/>
                </a:solidFill>
              </a:rPr>
              <a:t>san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diego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August 12, 2023</a:t>
            </a:r>
          </a:p>
        </p:txBody>
      </p:sp>
    </p:spTree>
    <p:extLst>
      <p:ext uri="{BB962C8B-B14F-4D97-AF65-F5344CB8AC3E}">
        <p14:creationId xmlns:p14="http://schemas.microsoft.com/office/powerpoint/2010/main" val="20513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98D9-7A31-8FF9-B108-5635D1A0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Space Occupying Brain Lesions</a:t>
            </a:r>
            <a:endParaRPr lang="en-US" dirty="0">
              <a:latin typeface="+mn-lt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2EB3C47E-B9DC-A97A-F49F-EC9BFCE8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0" y="1341438"/>
            <a:ext cx="10081260" cy="5256212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To safely perform neuraxial, 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there should be preservation of free CSF flow between brain and spinal space, and no pressure differential between the spaces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setting of pressure gradient, loss of CSF via Dural puncture could force brain tissue to shift downward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Normally, during a dural puncture, CSF from the intracranial cavity shifts downward to equilibrate the pressures so that there is no effect on brain tissue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In setting of elevated ICP with mass effect or any obstruction to CSF flow, brain tissue is at risk for shifting instead, resulting in potential for herniation with neurologic injury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0C60-8903-E978-AA7B-E84CDEE8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Space Occupying Brain Lesions</a:t>
            </a:r>
            <a:endParaRPr lang="en-US" sz="3200" dirty="0">
              <a:latin typeface="+mn-lt"/>
            </a:endParaRPr>
          </a:p>
        </p:txBody>
      </p:sp>
      <p:sp>
        <p:nvSpPr>
          <p:cNvPr id="18434" name="Content Placeholder 3">
            <a:extLst>
              <a:ext uri="{FF2B5EF4-FFF2-40B4-BE49-F238E27FC236}">
                <a16:creationId xmlns:a16="http://schemas.microsoft.com/office/drawing/2014/main" id="{CD85DB60-3E44-3282-17D1-287FBF92F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1268414"/>
            <a:ext cx="5703570" cy="540067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Brain tumors do not always result in increased ICP	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small and remote from CSF pathways, there may be little to no ventricle compression or tissue shifts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 such a case, small loss of CSF with spinal or transient increase in ICP with epidural loading should be well tolerated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Case reports of parturients with asymptomatic brain tumors having successful neuraxial anesthesia for c-section or assisted vaginal deliveries</a:t>
            </a:r>
          </a:p>
        </p:txBody>
      </p:sp>
      <p:pic>
        <p:nvPicPr>
          <p:cNvPr id="18435" name="New picture">
            <a:extLst>
              <a:ext uri="{FF2B5EF4-FFF2-40B4-BE49-F238E27FC236}">
                <a16:creationId xmlns:a16="http://schemas.microsoft.com/office/drawing/2014/main" id="{D4704E4D-CD87-0EFE-EC29-F6DDA75D5282}"/>
              </a:ext>
            </a:extLst>
          </p:cNvPr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r="5786"/>
          <a:stretch>
            <a:fillRect/>
          </a:stretch>
        </p:blipFill>
        <p:spPr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F54A3-36C8-C72E-177E-C4BE96FF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890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Space Occupying Brain Lesions</a:t>
            </a:r>
            <a:endParaRPr lang="en-US" dirty="0">
              <a:latin typeface="+mn-lt"/>
            </a:endParaRPr>
          </a:p>
        </p:txBody>
      </p:sp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2106AC6E-8088-869D-45CC-8E579AED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1"/>
            <a:ext cx="10557510" cy="540067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If brain mass obstructs free flow of CSF, or causes tissue shift, then risk of herniation with dural puncture is increased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More likely if mass is near anatomically narrowed part of ventricular system, like 3</a:t>
            </a:r>
            <a:r>
              <a:rPr lang="en-US" altLang="en-US" sz="2200" baseline="30000" dirty="0">
                <a:ea typeface="ＭＳ Ｐゴシック" panose="020B0600070205080204" pitchFamily="34" charset="-128"/>
              </a:rPr>
              <a:t>rd</a:t>
            </a:r>
            <a:r>
              <a:rPr lang="en-US" altLang="en-US" sz="2200" dirty="0">
                <a:ea typeface="ＭＳ Ｐゴシック" panose="020B0600070205080204" pitchFamily="34" charset="-128"/>
              </a:rPr>
              <a:t> ventricle or cerebral aqueduct, or at foramen magnum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Tumors near foramen magnum or posterior fossa may bottleneck CSF flow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Low lying cerebellar tonsils, as in Arnold-Chiari malformation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Very slow growing tumors may cause little to no symptoms of elevated ICP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However, if compensatory fluid shifts have been exhausted, dural puncture could still precipitate brain tissue shift and herniation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421052-7EDE-254A-5A88-89BD5BAD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274638"/>
            <a:ext cx="9036050" cy="1143000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latin typeface="+mn-lt"/>
              </a:rPr>
              <a:t>Space Occupying Brain Lesion with Mass Effect</a:t>
            </a:r>
            <a:endParaRPr lang="en-US" sz="3000" dirty="0">
              <a:latin typeface="+mn-lt"/>
            </a:endParaRPr>
          </a:p>
        </p:txBody>
      </p:sp>
      <p:pic>
        <p:nvPicPr>
          <p:cNvPr id="20482" name="New picture">
            <a:extLst>
              <a:ext uri="{FF2B5EF4-FFF2-40B4-BE49-F238E27FC236}">
                <a16:creationId xmlns:a16="http://schemas.microsoft.com/office/drawing/2014/main" id="{313348F3-5116-61DF-C3D5-FEE128197AAB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89" r="-40189"/>
          <a:stretch>
            <a:fillRect/>
          </a:stretch>
        </p:blipFill>
        <p:spPr>
          <a:xfrm>
            <a:off x="1981200" y="1600201"/>
            <a:ext cx="8229600" cy="452596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C962-D9BF-D017-C31D-5FDA1D7E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Arnold </a:t>
            </a:r>
            <a:r>
              <a:rPr lang="en-US" sz="3200" b="1" dirty="0" err="1">
                <a:latin typeface="+mn-lt"/>
              </a:rPr>
              <a:t>Chiari</a:t>
            </a:r>
            <a:r>
              <a:rPr lang="en-US" sz="3200" b="1" dirty="0">
                <a:latin typeface="+mn-lt"/>
              </a:rPr>
              <a:t> Malformation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9A96A19F-CE3F-2D17-B791-FEBAAC24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417638"/>
            <a:ext cx="9036050" cy="54006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Cerebellar tonsils descended </a:t>
            </a:r>
            <a:r>
              <a:rPr lang="en-US" altLang="en-US" sz="2200" dirty="0">
                <a:ea typeface="ＭＳ Ｐゴシック" panose="020B0600070205080204" pitchFamily="34" charset="-128"/>
              </a:rPr>
              <a:t>at least 5 mm through foramen magnum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Type I – most common, sometimes asymptomatic, or Headache, ataxia, sensory/motor impairment of extremities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Type II – present in infancy, often with myelomeningocele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Both cerebellar tonsils and brain stem tissue in foramen magnum</a:t>
            </a:r>
          </a:p>
          <a:p>
            <a:pPr lvl="3"/>
            <a:r>
              <a:rPr lang="en-US" altLang="en-US" sz="1600" dirty="0">
                <a:ea typeface="ＭＳ Ｐゴシック" panose="020B0600070205080204" pitchFamily="34" charset="-128"/>
              </a:rPr>
              <a:t>Episodic apnea, cranial nerve dysfunction, upper extremity weakness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Type III – further protrusion of cerebellum and brain stem	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Severe neurologic dysfunction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Type IV – cerebellar hypoplasia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Surgical correction with cranio-cervical decompression and duraplasty removes obstruction and restores CSF flow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However, careful exam and history should be done to rule out persistent deficits and imaging should demonstrate patent CSF flow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D272-8A0B-D9D8-FC11-5FBD8A43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Arnold Chiari Malformation</a:t>
            </a:r>
            <a:endParaRPr lang="en-US" dirty="0">
              <a:latin typeface="+mn-lt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CC63C3D-F981-0600-2E2E-E1D62D72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90" y="1268413"/>
            <a:ext cx="9795510" cy="5256212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There are many case reports of successful epidural and spinal anesthetics performed in Arnold-Chiari patients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Known Arnold Chiari type I with minimal symptoms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Surgically corrected patients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Only anesthesia related consequence dural puncture headaches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There are also case reports of persistent post dural puncture headaches refractory to treatment that, upon imaging, demonstrate and acquired Arnold-Chiari malformation with sub-foramen migration of tonsils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Large dural punctures with persistent CSF leak can cause cerebellar descent, even without existing Arnold-Chiari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26D-4413-822D-AA97-809FC703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Increased ICP does not always mean increased herniation risk!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7E6D708-EEAC-9133-01EF-8435BEF6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1600201"/>
            <a:ext cx="8785225" cy="514191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Idiopathic intracranial HTN 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pseudotumor cerebri)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common condition with increased ICP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Increased ICP (&gt; 20 cm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O) with normal CSF composition and absence of underlying cause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Extraventricular CSF volume and ICP high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Symptoms headache, stiff neck, papilledema, visual loss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No obstruction to CSF flow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loss of CSF with dural puncture accommodated by caudal flow of CSF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Does not increase herniation risk with dural puncture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03BA-1A29-3763-E1C9-57321742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Intracranial Vascular Pathology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517E3171-71AB-2C8F-EF48-B6446B27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90" y="1412876"/>
            <a:ext cx="9482773" cy="5140325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Arterio-Venous malformations or aneurysmal disease can result in SA hemorrhage during pregnancy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Usually clinically devastating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Neurosurgical management same as if not pregnant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Following a bleed, there may be increased ICP or CSF flow obstruction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patient is stable and there is no need for urgent neuro intervention, then anesthesia for delivery should consider risks for elevated ICP or CSF flow obstruction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 setting of known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cerebro</a:t>
            </a:r>
            <a:r>
              <a:rPr lang="en-US" altLang="en-US" sz="2000" dirty="0">
                <a:ea typeface="ＭＳ Ｐゴシック" panose="020B0600070205080204" pitchFamily="34" charset="-128"/>
              </a:rPr>
              <a:t>-vascular disease, blood pressure goals should be established and adhered to carefully so as not to precipitate a re-bleed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A89A-36B4-0383-CEB0-E21B6A87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40" y="115888"/>
            <a:ext cx="8873173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Stable Intracranial Vascular Pathology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2510E58-AE05-8E67-8BD6-F966FEE3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125538"/>
            <a:ext cx="9989820" cy="554355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Historically, asymptomatic non-ruptured aneurysm patients have been counseled to avoid pushing: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Valsalva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increased CBF and ICP  compensatory increased in BP increased transmural pressure at aneurysm  rupture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Another fear was that a persistent CSF leak following neuraxial could cause decreased ICP with compensatory rise in CBF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This has not been actually reported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Recent review found pregnancy and labor did NOT increase risk of aneurysmal SA hemorrhage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 need to advise against pregnancy or vaginal delivery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 contraindication to neuraxial labor analgesia/anesthesia in absence of signs of elevated ICP or CSF flow obstruction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Epidural or spinal anesthesia very effective at avoiding bp spikes from labor or endotracheal intubation, and are preferred when safe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FFF4-9D97-0EC8-D2FC-25F0C2FF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Individual Patient Assessment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1515872-3D4A-E5C5-F5AE-6211EA47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25538"/>
            <a:ext cx="9144000" cy="57324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Each patient with intracranial pathology is unique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Anesthesia consultation and interdisciplinary planning important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Anesthesia options may depend on delivery plan (vaginal vs. section)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Safety of a neuraxial anesthetic should be established as early as possible, and communicated to anesthesia and OB colleagues,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and the patient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Ideally,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recent imaging demonstrating presence of absence of mass effect and preserved CSF flow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Is patient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asymptomatic from an elevated ICP perspective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Are there any other contraindications to neuraxial (back surgery, anti-coagulation, etc.)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To summarize: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parturients with space-occupying lesions without mass effect, hydrocephalus, or clinical or imaging findings suggestive of elevated ICP are likely to have minimal to no increased risk of herniation from dural puncture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!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35846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9" name="Picture 35848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90F68-432D-D566-F8D2-6EAD4594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14" y="207008"/>
            <a:ext cx="7859564" cy="10453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Introduction</a:t>
            </a:r>
          </a:p>
        </p:txBody>
      </p:sp>
      <p:pic>
        <p:nvPicPr>
          <p:cNvPr id="35851" name="Picture 35850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35853" name="Picture 35852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8487C572-4C6B-EB56-4024-17538424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663906"/>
            <a:ext cx="9796137" cy="45755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Parturients with intracranial or spinal pathology present unique challenges that may make neuraxial anesthesia more dangerous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Patients with intracranial lesions are often assumed to have elevated ICP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Risk of herniation often cited as contraindication to neuraxial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To assess safety of neuraxial we must understand factors that contribute to clinically significant brain tissue shifts</a:t>
            </a:r>
          </a:p>
          <a:p>
            <a:pPr lvl="3"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ICP</a:t>
            </a:r>
          </a:p>
          <a:p>
            <a:pPr lvl="3"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Brain edema</a:t>
            </a:r>
          </a:p>
          <a:p>
            <a:pPr lvl="3"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Hydrocephalus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Must weigh risks vs. benefits specific to individual patients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Spinal cord abnormalities may make neuraxial more challenging or risky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Scoliosis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Prior back surgery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Spinal cord injury</a:t>
            </a:r>
          </a:p>
          <a:p>
            <a:pPr lvl="2">
              <a:lnSpc>
                <a:spcPct val="11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Spina bifida</a:t>
            </a:r>
          </a:p>
          <a:p>
            <a:pPr lvl="2">
              <a:lnSpc>
                <a:spcPct val="110000"/>
              </a:lnSpc>
            </a:pPr>
            <a:endParaRPr lang="en-US" altLang="en-US" sz="13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5855" name="Picture 35854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35857" name="Picture 35856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DAAC-96F3-B1EC-6ABF-C1F6B381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0"/>
            <a:ext cx="92519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General Anesthesia and Intracranial Pathology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794B418E-DA66-BE3B-1EEE-BF9B2AA7A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908052"/>
            <a:ext cx="11678856" cy="557377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Situations with signs of increased ICP or CSF obstruction may contraindicate neuraxial anesthesia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General anesthesia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without risk of neurologic issues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Minimize Valsalva during RSI and emergence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can increase ICP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HTN with intubation can be detrimental for vascular lesions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Blunt response with narcotic, deep anesthesia, or anti-HTN agents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Succinylcholine transient rise ICP  not likely clinically relevant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Limited role for hyperventilation as ICP reducing mechanism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CO</a:t>
            </a:r>
            <a:r>
              <a:rPr lang="en-US" altLang="en-US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&lt; 25 mm Hg decreased placental blood flow  fetal hypoperfusion/acidosis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Goal should be 25-30 until delivery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Airway issues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Aspiration issues if cranial nerve pathology</a:t>
            </a:r>
          </a:p>
          <a:p>
            <a:r>
              <a:rPr lang="en-US" altLang="en-US" sz="2400" i="1" dirty="0">
                <a:ea typeface="ＭＳ Ｐゴシック" panose="020B0600070205080204" pitchFamily="34" charset="-128"/>
                <a:sym typeface="Wingdings" pitchFamily="2" charset="2"/>
              </a:rPr>
              <a:t>Anesthesia decision should be individualized to the specific case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itchFamily="2" charset="2"/>
              </a:rPr>
              <a:t> based on assessment of ICP and perceived risk of neuraxial anesthesia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New picture">
            <a:extLst>
              <a:ext uri="{FF2B5EF4-FFF2-40B4-BE49-F238E27FC236}">
                <a16:creationId xmlns:a16="http://schemas.microsoft.com/office/drawing/2014/main" id="{766E2ABC-4871-EF4A-6902-137FE1A1D90F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r="-729"/>
          <a:stretch>
            <a:fillRect/>
          </a:stretch>
        </p:blipFill>
        <p:spPr>
          <a:xfrm>
            <a:off x="1703388" y="333376"/>
            <a:ext cx="8972550" cy="61198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9B6B-1FDA-B197-DBF3-09B4F5E3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Neuraxial anesthesia and scoliosis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30EA-874C-024E-1D7F-038971AB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Scoliosis incidence is about 2% overall, but twice as common in women</a:t>
            </a:r>
          </a:p>
          <a:p>
            <a:r>
              <a:rPr lang="en-US" dirty="0"/>
              <a:t>Increased risk for operative delivery</a:t>
            </a:r>
          </a:p>
          <a:p>
            <a:r>
              <a:rPr lang="en-US" dirty="0"/>
              <a:t>Scoliosis may make epidural and spinal anesthesia more challenging</a:t>
            </a:r>
          </a:p>
          <a:p>
            <a:pPr lvl="1"/>
            <a:r>
              <a:rPr lang="en-US" dirty="0"/>
              <a:t>Difficulty in placement (longer time, more attempts)</a:t>
            </a:r>
          </a:p>
          <a:p>
            <a:pPr lvl="2"/>
            <a:r>
              <a:rPr lang="en-US" dirty="0"/>
              <a:t>More common in patients with corrected scoliosis due to the presence of rods or scar tissue</a:t>
            </a:r>
          </a:p>
          <a:p>
            <a:pPr lvl="1"/>
            <a:r>
              <a:rPr lang="en-US" dirty="0"/>
              <a:t>Patchy or asymmetric block common in all scoliosis</a:t>
            </a:r>
          </a:p>
          <a:p>
            <a:pPr lvl="1"/>
            <a:r>
              <a:rPr lang="en-US" dirty="0"/>
              <a:t>Increased incidence of “wet tap” in surgically corrected patients</a:t>
            </a:r>
          </a:p>
          <a:p>
            <a:pPr lvl="2"/>
            <a:r>
              <a:rPr lang="en-US" dirty="0"/>
              <a:t>Surgical scarring can mask loss of resistance</a:t>
            </a:r>
          </a:p>
          <a:p>
            <a:pPr lvl="1"/>
            <a:r>
              <a:rPr lang="en-US" dirty="0"/>
              <a:t>Spinal medication spread much less effected than epidural spread, as intrathecal space is generally preserved with normal csf flow, though placement can be challenging</a:t>
            </a:r>
          </a:p>
        </p:txBody>
      </p:sp>
    </p:spTree>
    <p:extLst>
      <p:ext uri="{BB962C8B-B14F-4D97-AF65-F5344CB8AC3E}">
        <p14:creationId xmlns:p14="http://schemas.microsoft.com/office/powerpoint/2010/main" val="35240168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AC9E-6EF3-B84D-7B05-DAE12822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/>
              <a:t>Neuraxial approach to scoliosis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ECAD-EFD3-CDC6-5498-65483099B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3717"/>
            <a:ext cx="8032376" cy="5728447"/>
          </a:xfrm>
        </p:spPr>
        <p:txBody>
          <a:bodyPr/>
          <a:lstStyle/>
          <a:p>
            <a:r>
              <a:rPr lang="en-US" dirty="0"/>
              <a:t>Uncorrected scoliosis</a:t>
            </a:r>
          </a:p>
          <a:p>
            <a:pPr lvl="1"/>
            <a:r>
              <a:rPr lang="en-US" dirty="0"/>
              <a:t>Placement may be difficult, &amp; patients are at risk for patchy block</a:t>
            </a:r>
          </a:p>
          <a:p>
            <a:pPr lvl="1"/>
            <a:r>
              <a:rPr lang="en-US" dirty="0"/>
              <a:t>Distorted anatomy makes identification of landmarks tricky</a:t>
            </a:r>
          </a:p>
          <a:p>
            <a:pPr lvl="1"/>
            <a:r>
              <a:rPr lang="en-US" dirty="0"/>
              <a:t>The epidural space midline is deviated toward the convex aspect of the curve relative to the spinous process.</a:t>
            </a:r>
          </a:p>
          <a:p>
            <a:r>
              <a:rPr lang="en-US" dirty="0"/>
              <a:t>Surgically corrected scoliosis</a:t>
            </a:r>
          </a:p>
          <a:p>
            <a:pPr lvl="1"/>
            <a:r>
              <a:rPr lang="en-US" dirty="0"/>
              <a:t>Presence of fusion rods makes placement challenging</a:t>
            </a:r>
          </a:p>
          <a:p>
            <a:pPr lvl="2"/>
            <a:r>
              <a:rPr lang="en-US" dirty="0"/>
              <a:t>Imaging studies helpful to learn location of fusion and presence or absence of a midline path to the dura</a:t>
            </a:r>
          </a:p>
          <a:p>
            <a:pPr lvl="2"/>
            <a:r>
              <a:rPr lang="en-US" dirty="0"/>
              <a:t>Rods can go down to L-4, so space to attempt placement is limited</a:t>
            </a:r>
          </a:p>
          <a:p>
            <a:pPr lvl="2"/>
            <a:r>
              <a:rPr lang="en-US" dirty="0"/>
              <a:t>When possible, attempt epidural below range of instrumentation</a:t>
            </a:r>
          </a:p>
          <a:p>
            <a:pPr lvl="1"/>
            <a:r>
              <a:rPr lang="en-US" dirty="0"/>
              <a:t>Spinal anesthesia spreads more reliably when space is accessible</a:t>
            </a:r>
          </a:p>
          <a:p>
            <a:pPr lvl="2"/>
            <a:r>
              <a:rPr lang="en-US" dirty="0"/>
              <a:t>may consider continuous spinal or intermittent single shot labor spinals if access is easy enough at L4-l5 or l5-s1</a:t>
            </a:r>
          </a:p>
          <a:p>
            <a:pPr lvl="2"/>
            <a:r>
              <a:rPr lang="en-US" dirty="0"/>
              <a:t>Spinal anesthesia reliable for cesarean delivery</a:t>
            </a:r>
          </a:p>
          <a:p>
            <a:pPr lvl="2"/>
            <a:endParaRPr lang="en-US" dirty="0"/>
          </a:p>
        </p:txBody>
      </p:sp>
      <p:pic>
        <p:nvPicPr>
          <p:cNvPr id="5" name="Picture 4" descr="A diagram of a human spine&#10;&#10;Description automatically generated">
            <a:extLst>
              <a:ext uri="{FF2B5EF4-FFF2-40B4-BE49-F238E27FC236}">
                <a16:creationId xmlns:a16="http://schemas.microsoft.com/office/drawing/2014/main" id="{85F191E1-5A45-3ED2-BF66-CA28CC11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226" y="1381778"/>
            <a:ext cx="3976467" cy="2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7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DCAC-3D60-6A2E-8AD1-B3FE66D2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274638"/>
            <a:ext cx="11438965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Labor anesthesia with spinal cord injury (SCI)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0CA0-CF62-3146-168C-C07F9561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4024"/>
            <a:ext cx="10972800" cy="5319338"/>
          </a:xfrm>
        </p:spPr>
        <p:txBody>
          <a:bodyPr/>
          <a:lstStyle/>
          <a:p>
            <a:r>
              <a:rPr lang="en-US" dirty="0"/>
              <a:t>Pregnant patients with </a:t>
            </a:r>
            <a:r>
              <a:rPr lang="en-US" b="1" dirty="0"/>
              <a:t>spinal cord injury above t-6 </a:t>
            </a:r>
            <a:r>
              <a:rPr lang="en-US" dirty="0"/>
              <a:t>are at risk for </a:t>
            </a:r>
            <a:r>
              <a:rPr lang="en-US" b="1" dirty="0"/>
              <a:t>autonomic dysreflexia (AD)</a:t>
            </a:r>
          </a:p>
          <a:p>
            <a:pPr lvl="1"/>
            <a:r>
              <a:rPr lang="en-US" dirty="0"/>
              <a:t>Syndrome of massive, unbalanced reflex sympathetic discharge</a:t>
            </a:r>
          </a:p>
          <a:p>
            <a:pPr lvl="2"/>
            <a:r>
              <a:rPr lang="en-US" dirty="0"/>
              <a:t>Noxious stimuli below level of injury cause afferent impulses at sympathetic neurons in the spinal cord, resulting in sympathetic discharge </a:t>
            </a:r>
            <a:r>
              <a:rPr lang="en-US" dirty="0">
                <a:sym typeface="Wingdings" pitchFamily="2" charset="2"/>
              </a:rPr>
              <a:t> HTN and severe vasoconstriction below injury</a:t>
            </a:r>
            <a:endParaRPr lang="en-US" dirty="0"/>
          </a:p>
          <a:p>
            <a:pPr lvl="2"/>
            <a:r>
              <a:rPr lang="en-US" dirty="0"/>
              <a:t>Efferent inhibitory signals from cerebral vasomotor centers cannot go below level of SCI but will cause vasodilation, headache, flushing, and congestion in the face and upper extremities</a:t>
            </a:r>
          </a:p>
          <a:p>
            <a:pPr lvl="1"/>
            <a:r>
              <a:rPr lang="en-US" dirty="0"/>
              <a:t>Treat with rapid acting anti-hypertensives and removal of the noxious stimulus</a:t>
            </a:r>
          </a:p>
          <a:p>
            <a:pPr lvl="1"/>
            <a:r>
              <a:rPr lang="en-US" dirty="0"/>
              <a:t>Labor pain is a common trigger For ad</a:t>
            </a:r>
          </a:p>
          <a:p>
            <a:pPr lvl="2"/>
            <a:r>
              <a:rPr lang="en-US" b="1" dirty="0"/>
              <a:t>Early labor epidural </a:t>
            </a:r>
            <a:r>
              <a:rPr lang="en-US" dirty="0"/>
              <a:t>is very effective at mitigating the response</a:t>
            </a:r>
          </a:p>
          <a:p>
            <a:pPr lvl="1"/>
            <a:r>
              <a:rPr lang="en-US" dirty="0"/>
              <a:t>For cesarean delivery, spinal or epidural anesthesia preferred to block pain signals that trigger </a:t>
            </a:r>
          </a:p>
          <a:p>
            <a:pPr lvl="2"/>
            <a:r>
              <a:rPr lang="en-US" dirty="0"/>
              <a:t>If general anesthesia is used, a deep plane of anesthesia needed to prevent ad</a:t>
            </a:r>
          </a:p>
          <a:p>
            <a:pPr lvl="1"/>
            <a:r>
              <a:rPr lang="en-US" dirty="0"/>
              <a:t>For at risk patients, consider an arterial line and have rapid-acting anti-HTN meds ready</a:t>
            </a:r>
          </a:p>
        </p:txBody>
      </p:sp>
    </p:spTree>
    <p:extLst>
      <p:ext uri="{BB962C8B-B14F-4D97-AF65-F5344CB8AC3E}">
        <p14:creationId xmlns:p14="http://schemas.microsoft.com/office/powerpoint/2010/main" val="27606715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48B1-E7EE-D447-818F-92F75EA7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/>
              <a:t>Spina bifida and tethered 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B6C7-EB1E-FB87-3D90-DE28076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129553"/>
            <a:ext cx="6338047" cy="4996609"/>
          </a:xfrm>
        </p:spPr>
        <p:txBody>
          <a:bodyPr/>
          <a:lstStyle/>
          <a:p>
            <a:r>
              <a:rPr lang="en-US" dirty="0"/>
              <a:t>Spectrum of congenital abnormality from failed neural tube closure</a:t>
            </a:r>
          </a:p>
          <a:p>
            <a:r>
              <a:rPr lang="en-US" dirty="0"/>
              <a:t>External skin abnormality or hairy patch present in up to 70%, but patients may have no external findings &amp; may be asymptomatic</a:t>
            </a:r>
          </a:p>
          <a:p>
            <a:r>
              <a:rPr lang="en-US" dirty="0"/>
              <a:t>Even when surgically corrected, must MRI spine to rule out tethered cord and look at </a:t>
            </a:r>
            <a:r>
              <a:rPr lang="en-US" b="1" dirty="0"/>
              <a:t>level of conus medullaris, which is lower in spina bifida</a:t>
            </a:r>
          </a:p>
          <a:p>
            <a:r>
              <a:rPr lang="en-US" b="1" dirty="0"/>
              <a:t>Neuraxial should only be attempted at levels not affected by anatomic anomaly </a:t>
            </a:r>
          </a:p>
          <a:p>
            <a:endParaRPr lang="en-US" dirty="0"/>
          </a:p>
        </p:txBody>
      </p:sp>
      <p:pic>
        <p:nvPicPr>
          <p:cNvPr id="5" name="Picture 4" descr="A diagram of the human body&#10;&#10;Description automatically generated">
            <a:extLst>
              <a:ext uri="{FF2B5EF4-FFF2-40B4-BE49-F238E27FC236}">
                <a16:creationId xmlns:a16="http://schemas.microsoft.com/office/drawing/2014/main" id="{C40A6223-ABC2-FA85-643C-C2EA2C10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7" y="1385807"/>
            <a:ext cx="4741150" cy="37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51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3B87-9E37-B720-B890-E96E9DBF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20F4-8F8B-F6A0-694C-E5BD5AFB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4846899"/>
          </a:xfrm>
        </p:spPr>
        <p:txBody>
          <a:bodyPr/>
          <a:lstStyle/>
          <a:p>
            <a:r>
              <a:rPr lang="en-US" dirty="0"/>
              <a:t>Intracranial and spinal cord pathologies pose a challenge to the obstetric anesthesia provider</a:t>
            </a:r>
          </a:p>
          <a:p>
            <a:r>
              <a:rPr lang="en-US" dirty="0"/>
              <a:t>The safety of neuraxial anesthesia should be assessed on a case-by-case basis</a:t>
            </a:r>
          </a:p>
          <a:p>
            <a:r>
              <a:rPr lang="en-US" dirty="0"/>
              <a:t>Patients should have an early anesthesia consultation so that a safe plan for analgesia and anesthesia can be established with the patient and the </a:t>
            </a:r>
            <a:r>
              <a:rPr lang="en-US" dirty="0" err="1"/>
              <a:t>oB</a:t>
            </a:r>
            <a:r>
              <a:rPr lang="en-US" dirty="0"/>
              <a:t> team</a:t>
            </a:r>
          </a:p>
          <a:p>
            <a:r>
              <a:rPr lang="en-US" dirty="0"/>
              <a:t>In situations where neuraxial is expected to be challenging, early placement and verification of a good epidural catheter should be considered</a:t>
            </a:r>
          </a:p>
          <a:p>
            <a:r>
              <a:rPr lang="en-US" dirty="0"/>
              <a:t>For patients with a contraindication to neuraxial technique, an analgesia and anesthesia plan should be made, and thorough assessment of the airway performed</a:t>
            </a:r>
          </a:p>
          <a:p>
            <a:r>
              <a:rPr lang="en-US" dirty="0"/>
              <a:t>Remember! Coordinated care and frequent communication is essential for the safety of all of our patients!</a:t>
            </a:r>
          </a:p>
        </p:txBody>
      </p:sp>
    </p:spTree>
    <p:extLst>
      <p:ext uri="{BB962C8B-B14F-4D97-AF65-F5344CB8AC3E}">
        <p14:creationId xmlns:p14="http://schemas.microsoft.com/office/powerpoint/2010/main" val="188600468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481F-0152-3B8B-B414-181E046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239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BD9AF6E7-E28F-C659-8AE6-149C6101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108589"/>
            <a:ext cx="11867536" cy="5646172"/>
          </a:xfrm>
        </p:spPr>
        <p:txBody>
          <a:bodyPr>
            <a:normAutofit/>
          </a:bodyPr>
          <a:lstStyle/>
          <a:p>
            <a:r>
              <a:rPr lang="en-US" sz="1600" dirty="0"/>
              <a:t>ACOG committee opinion number 275, September 2002: Obstetric management of patients with spinal cord injuries. (2002). </a:t>
            </a:r>
            <a:r>
              <a:rPr lang="en-US" sz="1600" i="1" dirty="0"/>
              <a:t>Obstetrics &amp;amp; Gynecology</a:t>
            </a:r>
            <a:r>
              <a:rPr lang="en-US" sz="1600" dirty="0"/>
              <a:t>, </a:t>
            </a:r>
            <a:r>
              <a:rPr lang="en-US" sz="1600" i="1" dirty="0"/>
              <a:t>100</a:t>
            </a:r>
            <a:r>
              <a:rPr lang="en-US" sz="1600" dirty="0"/>
              <a:t>(3), 625–627. https://</a:t>
            </a:r>
            <a:r>
              <a:rPr lang="en-US" sz="1600" dirty="0" err="1"/>
              <a:t>doi.org</a:t>
            </a:r>
            <a:r>
              <a:rPr lang="en-US" sz="1600" dirty="0"/>
              <a:t>/10.1016/s0029-7844(02)02261-5 </a:t>
            </a:r>
          </a:p>
          <a:p>
            <a:r>
              <a:rPr lang="en-US" sz="1600" dirty="0"/>
              <a:t>Griffiths, S., &amp; </a:t>
            </a:r>
            <a:r>
              <a:rPr lang="en-US" sz="1600" dirty="0" err="1"/>
              <a:t>Durbridge</a:t>
            </a:r>
            <a:r>
              <a:rPr lang="en-US" sz="1600" dirty="0"/>
              <a:t>, J. A. (2011). </a:t>
            </a:r>
            <a:r>
              <a:rPr lang="en-US" sz="1600" dirty="0" err="1"/>
              <a:t>Anaesthetic</a:t>
            </a:r>
            <a:r>
              <a:rPr lang="en-US" sz="1600" dirty="0"/>
              <a:t> implications of neurological disease in pregnancy. </a:t>
            </a:r>
            <a:r>
              <a:rPr lang="en-US" sz="1600" i="1" dirty="0"/>
              <a:t>Continuing Education in </a:t>
            </a:r>
            <a:r>
              <a:rPr lang="en-US" sz="1600" i="1" dirty="0" err="1"/>
              <a:t>Anaesthesia</a:t>
            </a:r>
            <a:r>
              <a:rPr lang="en-US" sz="1600" i="1" dirty="0"/>
              <a:t> Critical Care &amp;amp; Pain</a:t>
            </a:r>
            <a:r>
              <a:rPr lang="en-US" sz="1600" dirty="0"/>
              <a:t>, </a:t>
            </a:r>
            <a:r>
              <a:rPr lang="en-US" sz="1600" i="1" dirty="0"/>
              <a:t>11</a:t>
            </a:r>
            <a:r>
              <a:rPr lang="en-US" sz="1600" dirty="0"/>
              <a:t>(5), 157–161. https://</a:t>
            </a:r>
            <a:r>
              <a:rPr lang="en-US" sz="1600" dirty="0" err="1"/>
              <a:t>doi.org</a:t>
            </a:r>
            <a:r>
              <a:rPr lang="en-US" sz="1600" dirty="0"/>
              <a:t>/10.1093/</a:t>
            </a:r>
            <a:r>
              <a:rPr lang="en-US" sz="1600" dirty="0" err="1"/>
              <a:t>bjaceaccp</a:t>
            </a:r>
            <a:r>
              <a:rPr lang="en-US" sz="1600" dirty="0"/>
              <a:t>/mkr023 </a:t>
            </a:r>
          </a:p>
          <a:p>
            <a:r>
              <a:rPr lang="en-US" sz="1600" dirty="0"/>
              <a:t>Ko, J. Y., &amp; </a:t>
            </a:r>
            <a:r>
              <a:rPr lang="en-US" sz="1600" dirty="0" err="1"/>
              <a:t>Leffert</a:t>
            </a:r>
            <a:r>
              <a:rPr lang="en-US" sz="1600" dirty="0"/>
              <a:t>, L. R. (2011). Clinical implications of neuraxial anesthesia in the parturient with scoliosis. </a:t>
            </a:r>
            <a:r>
              <a:rPr lang="en-US" sz="1600" i="1" dirty="0"/>
              <a:t>Obstetric Anesthesia Digest</a:t>
            </a:r>
            <a:r>
              <a:rPr lang="en-US" sz="1600" dirty="0"/>
              <a:t>, </a:t>
            </a:r>
            <a:r>
              <a:rPr lang="en-US" sz="1600" i="1" dirty="0"/>
              <a:t>31</a:t>
            </a:r>
            <a:r>
              <a:rPr lang="en-US" sz="1600" dirty="0"/>
              <a:t>(1), 53–54. https://</a:t>
            </a:r>
            <a:r>
              <a:rPr lang="en-US" sz="1600" dirty="0" err="1"/>
              <a:t>doi.org</a:t>
            </a:r>
            <a:r>
              <a:rPr lang="en-US" sz="1600" dirty="0"/>
              <a:t>/10.1097/01.aoa.0000393190.66961.ef </a:t>
            </a:r>
          </a:p>
          <a:p>
            <a:r>
              <a:rPr lang="en-US" sz="1600" dirty="0"/>
              <a:t>Lee, A. (2014). A parturient with scoliosis and Harrington rods. https://</a:t>
            </a:r>
            <a:r>
              <a:rPr lang="en-US" sz="1600" dirty="0" err="1"/>
              <a:t>www.asahq.org</a:t>
            </a:r>
            <a:r>
              <a:rPr lang="en-US" sz="1600" dirty="0"/>
              <a:t>/-/media/sites/</a:t>
            </a:r>
            <a:r>
              <a:rPr lang="en-US" sz="1600" dirty="0" err="1"/>
              <a:t>asahq</a:t>
            </a:r>
            <a:r>
              <a:rPr lang="en-US" sz="1600" dirty="0"/>
              <a:t>/files/public/education/2014-pblds/l128-158-lee.pdf?la=</a:t>
            </a:r>
            <a:r>
              <a:rPr lang="en-US" sz="1600" dirty="0" err="1"/>
              <a:t>en&amp;hash</a:t>
            </a:r>
            <a:r>
              <a:rPr lang="en-US" sz="1600" dirty="0"/>
              <a:t>=CA5D01C1D261CB1223870FA48A917359382931B1 </a:t>
            </a:r>
          </a:p>
          <a:p>
            <a:r>
              <a:rPr lang="en-US" altLang="en-US" sz="1600" dirty="0" err="1">
                <a:ea typeface="ＭＳ Ｐゴシック" panose="020B0600070205080204" pitchFamily="34" charset="-128"/>
              </a:rPr>
              <a:t>Leffert</a:t>
            </a:r>
            <a:r>
              <a:rPr lang="en-US" altLang="en-US" sz="1600" dirty="0">
                <a:ea typeface="ＭＳ Ｐゴシック" panose="020B0600070205080204" pitchFamily="34" charset="-128"/>
              </a:rPr>
              <a:t> L,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Schwamm</a:t>
            </a:r>
            <a:r>
              <a:rPr lang="en-US" altLang="en-US" sz="1600" dirty="0">
                <a:ea typeface="ＭＳ Ｐゴシック" panose="020B0600070205080204" pitchFamily="34" charset="-128"/>
              </a:rPr>
              <a:t> L,; Neuraxial Anesthesia in Parturients with Intracranial Pathology: A Comprehensive Review and Reassessment of Risk.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Anesthesiology 2013;119(3): 703-718.</a:t>
            </a:r>
          </a:p>
          <a:p>
            <a:r>
              <a:rPr lang="en-US" sz="1600" dirty="0">
                <a:effectLst/>
              </a:rPr>
              <a:t>Rossi, I., &amp; </a:t>
            </a:r>
            <a:r>
              <a:rPr lang="en-US" sz="1600" dirty="0" err="1">
                <a:effectLst/>
              </a:rPr>
              <a:t>Varaday</a:t>
            </a:r>
            <a:r>
              <a:rPr lang="en-US" sz="1600" dirty="0">
                <a:effectLst/>
              </a:rPr>
              <a:t>, S. (2020, May 8). </a:t>
            </a:r>
            <a:r>
              <a:rPr lang="en-US" sz="1600" i="1" dirty="0">
                <a:effectLst/>
              </a:rPr>
              <a:t>Neuraxial anesthesia for scoliosis and previous spinal surgery in pregnancy</a:t>
            </a:r>
            <a:r>
              <a:rPr lang="en-US" sz="1600" dirty="0">
                <a:effectLst/>
              </a:rPr>
              <a:t>. WFSA Resource Library. https://</a:t>
            </a:r>
            <a:r>
              <a:rPr lang="en-US" sz="1600" dirty="0" err="1">
                <a:effectLst/>
              </a:rPr>
              <a:t>resources.wfsahq.org</a:t>
            </a:r>
            <a:r>
              <a:rPr lang="en-US" sz="1600" dirty="0">
                <a:effectLst/>
              </a:rPr>
              <a:t>/</a:t>
            </a:r>
            <a:r>
              <a:rPr lang="en-US" sz="1600" dirty="0" err="1">
                <a:effectLst/>
              </a:rPr>
              <a:t>atotw</a:t>
            </a:r>
            <a:r>
              <a:rPr lang="en-US" sz="1600" dirty="0">
                <a:effectLst/>
              </a:rPr>
              <a:t>/neuraxial-anesthesia-for-scoliosis-and-previous-spinal-surgery-in-pregnancy/ </a:t>
            </a:r>
          </a:p>
          <a:p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, Y., Lei, X., &amp; Yu, J. (2022). Case report: Anesthetic management of cesarean section in a patient with paraplegia. </a:t>
            </a:r>
            <a:r>
              <a:rPr lang="en-US" sz="1600" i="1" dirty="0">
                <a:effectLst/>
              </a:rPr>
              <a:t>Frontiers in Medicine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9</a:t>
            </a:r>
            <a:r>
              <a:rPr lang="en-US" sz="1600" dirty="0">
                <a:effectLst/>
              </a:rPr>
              <a:t>. https://</a:t>
            </a:r>
            <a:r>
              <a:rPr lang="en-US" sz="1600" dirty="0" err="1">
                <a:effectLst/>
              </a:rPr>
              <a:t>doi.org</a:t>
            </a:r>
            <a:r>
              <a:rPr lang="en-US" sz="1600" dirty="0">
                <a:effectLst/>
              </a:rPr>
              <a:t>/10.3389/fmed.2022.783796 </a:t>
            </a:r>
          </a:p>
          <a:p>
            <a:endParaRPr lang="en-US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355C-5825-E54A-7C6A-C829BE00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4025-645F-8EA7-19FB-70AADC1C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Appreciate the way intracranial lesions can affect icp, csf flow, and herniation risk</a:t>
            </a:r>
          </a:p>
          <a:p>
            <a:r>
              <a:rPr lang="en-US" dirty="0"/>
              <a:t>Learn about intracranial compliance and mechanisms to alleviate pressure</a:t>
            </a:r>
          </a:p>
          <a:p>
            <a:r>
              <a:rPr lang="en-US" dirty="0"/>
              <a:t>Learn effects of pregnancy &amp; labor on CSF and ICP</a:t>
            </a:r>
          </a:p>
          <a:p>
            <a:r>
              <a:rPr lang="en-US" dirty="0"/>
              <a:t>Develop an approach to assessing the safety of spinal or epidural anesthesia in the setting of intracranial pathology</a:t>
            </a:r>
          </a:p>
          <a:p>
            <a:r>
              <a:rPr lang="en-US" dirty="0"/>
              <a:t>Understand general anesthesia goals in the setting of elevated icp</a:t>
            </a:r>
          </a:p>
          <a:p>
            <a:r>
              <a:rPr lang="en-US" dirty="0"/>
              <a:t>Gain insight into potential issues with neuraxial anesthesia in the setting of spinal cord or vertebral abnormalities</a:t>
            </a:r>
          </a:p>
          <a:p>
            <a:r>
              <a:rPr lang="en-US" dirty="0"/>
              <a:t>Develop an approach to management of labor analgesia and cesarean delivery anesthesia for parturients with spinal cord pathology</a:t>
            </a:r>
          </a:p>
        </p:txBody>
      </p:sp>
    </p:spTree>
    <p:extLst>
      <p:ext uri="{BB962C8B-B14F-4D97-AF65-F5344CB8AC3E}">
        <p14:creationId xmlns:p14="http://schemas.microsoft.com/office/powerpoint/2010/main" val="14861092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118778-E3BE-6007-81D8-CA1681F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26988"/>
            <a:ext cx="8856663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Intracranial Anatomy &amp; Physiology</a:t>
            </a:r>
          </a:p>
        </p:txBody>
      </p:sp>
      <p:sp>
        <p:nvSpPr>
          <p:cNvPr id="16386" name="Content Placeholder 4">
            <a:extLst>
              <a:ext uri="{FF2B5EF4-FFF2-40B4-BE49-F238E27FC236}">
                <a16:creationId xmlns:a16="http://schemas.microsoft.com/office/drawing/2014/main" id="{79A9F0C6-A295-AE6A-46E0-0B83E236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355" y="1052514"/>
            <a:ext cx="6229983" cy="5545137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Cranium is rigid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contains: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Blood</a:t>
            </a:r>
            <a:r>
              <a:rPr lang="en-US" altLang="en-US" sz="2000" dirty="0">
                <a:ea typeface="ＭＳ Ｐゴシック" panose="020B0600070205080204" pitchFamily="34" charset="-128"/>
              </a:rPr>
              <a:t> (150 cc)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CBF varies with pH, CO</a:t>
            </a:r>
            <a:r>
              <a:rPr lang="en-US" altLang="en-US" sz="1600" baseline="-25000" dirty="0">
                <a:ea typeface="ＭＳ Ｐゴシック" panose="020B0600070205080204" pitchFamily="34" charset="-128"/>
              </a:rPr>
              <a:t>2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In setting of tumor or eclampsia, BBB may be compromised leading to edema and elevated ICP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CSF</a:t>
            </a:r>
            <a:r>
              <a:rPr lang="en-US" altLang="en-US" sz="2000" dirty="0">
                <a:ea typeface="ＭＳ Ｐゴシック" panose="020B0600070205080204" pitchFamily="34" charset="-128"/>
              </a:rPr>
              <a:t> (150 cc cranial, 150 cc spinal)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In ventricles, flows freely into spinal SA space normally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Produced by choroid plexus 20 cc/hour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Obstruction to flow can produce non-communicating hydrocephalus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Brain Tissue </a:t>
            </a:r>
            <a:r>
              <a:rPr lang="en-US" altLang="en-US" sz="2000" dirty="0">
                <a:ea typeface="ＭＳ Ｐゴシック" panose="020B0600070205080204" pitchFamily="34" charset="-128"/>
              </a:rPr>
              <a:t>(1400 cc)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Relatively non-compressible</a:t>
            </a:r>
          </a:p>
        </p:txBody>
      </p:sp>
      <p:pic>
        <p:nvPicPr>
          <p:cNvPr id="16387" name="New picture">
            <a:extLst>
              <a:ext uri="{FF2B5EF4-FFF2-40B4-BE49-F238E27FC236}">
                <a16:creationId xmlns:a16="http://schemas.microsoft.com/office/drawing/2014/main" id="{299901C5-2C60-4AF1-EB3D-2D96D5521791}"/>
              </a:ext>
            </a:extLst>
          </p:cNvPr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3" r="-7053"/>
          <a:stretch>
            <a:fillRect/>
          </a:stretch>
        </p:blipFill>
        <p:spPr>
          <a:xfrm>
            <a:off x="6383338" y="1052513"/>
            <a:ext cx="5583872" cy="523804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5CA0-B07E-4144-F658-4BB573E4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Intracranial Compliance</a:t>
            </a:r>
          </a:p>
        </p:txBody>
      </p:sp>
      <p:sp>
        <p:nvSpPr>
          <p:cNvPr id="36866" name="Content Placeholder 4">
            <a:extLst>
              <a:ext uri="{FF2B5EF4-FFF2-40B4-BE49-F238E27FC236}">
                <a16:creationId xmlns:a16="http://schemas.microsoft.com/office/drawing/2014/main" id="{FEDE9889-7341-DF8F-3D83-0453398A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1600201"/>
            <a:ext cx="9806940" cy="45259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Within the noncompliant bony skull, the sum total of the intracranial volume remains a constant, such that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an increase in the volume of any one component causes a compensatory decrease in the volume of another.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Zero sum game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 called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Monro</a:t>
            </a:r>
            <a:r>
              <a:rPr lang="en-US" altLang="en-US" sz="2400" dirty="0">
                <a:ea typeface="ＭＳ Ｐゴシック" panose="020B0600070205080204" pitchFamily="34" charset="-128"/>
              </a:rPr>
              <a:t>-Kellie Doctrine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Intracranial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Compliance C = ΔV / ΔP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CSF and blood can be displaced if brain tissue volume increased slowly, keeping pressure relatively low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At a certain point though, there is no further ability to shift CSF or blood flow and ICP will rise steeply with further increases in brain mass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FFE5-6B9C-3D51-EDE1-A6A2750C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Intracranial Compliance Curve</a:t>
            </a:r>
          </a:p>
        </p:txBody>
      </p:sp>
      <p:pic>
        <p:nvPicPr>
          <p:cNvPr id="17410" name="New picture">
            <a:extLst>
              <a:ext uri="{FF2B5EF4-FFF2-40B4-BE49-F238E27FC236}">
                <a16:creationId xmlns:a16="http://schemas.microsoft.com/office/drawing/2014/main" id="{FE89591C-DB8C-9207-C425-15A914E5F760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96" r="-15096"/>
          <a:stretch>
            <a:fillRect/>
          </a:stretch>
        </p:blipFill>
        <p:spPr>
          <a:xfrm>
            <a:off x="1474470" y="1600201"/>
            <a:ext cx="9349740" cy="4785314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CEC8-5A7C-3EDC-35BC-854C4CE0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</a:rPr>
              <a:t>Effects of Pregnancy and Labor on CSF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D73A746C-6237-B281-C5E9-A87EB86A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1620"/>
            <a:ext cx="10648950" cy="506603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Gravid uterus and obesity can compress Subarachnoid space and decrease lumbar CSF volume</a:t>
            </a:r>
          </a:p>
          <a:p>
            <a:pPr lvl="2"/>
            <a:r>
              <a:rPr lang="en-US" altLang="en-US" sz="2200" dirty="0">
                <a:ea typeface="ＭＳ Ｐゴシック" panose="020B0600070205080204" pitchFamily="34" charset="-128"/>
              </a:rPr>
              <a:t>Exaggerated spinal medication spread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CSF pressure increases with contractions 2.5 mm Hg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Epidural med injection compresses dural sac, displacing CSF upward, transiently increasing ICP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This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might</a:t>
            </a:r>
            <a:r>
              <a:rPr lang="en-US" altLang="en-US" sz="2200" dirty="0">
                <a:ea typeface="ＭＳ Ｐゴシック" panose="020B0600070205080204" pitchFamily="34" charset="-128"/>
              </a:rPr>
              <a:t> be significant if already at high ICP, since near steep part of compliance curve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Intermittent small volumes have less ICP effect than large volume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Normally, total intracranial volume is low enough so that ICP fluctuations with labor remain in normal range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A108-751B-B0C6-E208-65960B58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Features of Increased ICP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6C128F5-B532-89A9-3DC9-552820DEC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00201"/>
            <a:ext cx="48768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Clinical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headache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Pupil changes or asymmetry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Eye movement abnormalities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Papilledema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Hemiparesis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Facial weakness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New seizures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Altered consciousness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Content Placeholder 3">
            <a:extLst>
              <a:ext uri="{FF2B5EF4-FFF2-40B4-BE49-F238E27FC236}">
                <a16:creationId xmlns:a16="http://schemas.microsoft.com/office/drawing/2014/main" id="{534473FF-2B99-5DEC-20C4-15E6DEF67F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Radiologic CT / MRI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Tense dura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Flattened gyri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Narrowed sulci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Effaced cisterns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Compressed or dilated ventricles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Shift of midline structures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Displacement of brain tissue caudad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5234-A489-9FD9-9A20-C584CC83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n-lt"/>
              </a:rPr>
              <a:t>Space Occupying Brain Lesions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FB11C23-8A03-FB4A-9E7F-44A3AF43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8414"/>
            <a:ext cx="10698480" cy="5400675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Pregnancy does not change risk of developing a brain tumor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Meningiomas and pituitary adenomas may be hormone responsive and enlarge with pregnancy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When assessing safety of neuraxial anesthesia, critical to know its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effect on intracranial compliance and ICP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Location and size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Rapidity of growth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Presence of tissue or fluid shifts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Patency/obstruction of CSF flow pathways</a:t>
            </a:r>
          </a:p>
          <a:p>
            <a:pPr lvl="1"/>
            <a:r>
              <a:rPr lang="en-US" altLang="en-US" sz="2200" i="1" dirty="0">
                <a:ea typeface="ＭＳ Ｐゴシック" panose="020B0600070205080204" pitchFamily="34" charset="-128"/>
              </a:rPr>
              <a:t>Pressure gradient between intracranial and spinal compartments</a:t>
            </a:r>
            <a:r>
              <a:rPr lang="en-US" altLang="en-US" sz="2200" dirty="0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{C42C379B-BDD1-DF45-B354-15BD1007E120}tf10001073</Template>
  <TotalTime>5967</TotalTime>
  <Words>2647</Words>
  <Application>Microsoft Macintosh PowerPoint</Application>
  <PresentationFormat>Widescreen</PresentationFormat>
  <Paragraphs>226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Tw Cen MT</vt:lpstr>
      <vt:lpstr>Droplet</vt:lpstr>
      <vt:lpstr>Neuraxial anesthesia in obstetric patients with intracranial and spinal pathology  when is it safe?</vt:lpstr>
      <vt:lpstr>Introduction</vt:lpstr>
      <vt:lpstr>Learning goals</vt:lpstr>
      <vt:lpstr>Intracranial Anatomy &amp; Physiology</vt:lpstr>
      <vt:lpstr>Intracranial Compliance</vt:lpstr>
      <vt:lpstr>Intracranial Compliance Curve</vt:lpstr>
      <vt:lpstr>Effects of Pregnancy and Labor on CSF</vt:lpstr>
      <vt:lpstr>Features of Increased ICP</vt:lpstr>
      <vt:lpstr>Space Occupying Brain Lesions</vt:lpstr>
      <vt:lpstr>Space Occupying Brain Lesions</vt:lpstr>
      <vt:lpstr>Space Occupying Brain Lesions</vt:lpstr>
      <vt:lpstr>Space Occupying Brain Lesions</vt:lpstr>
      <vt:lpstr>Space Occupying Brain Lesion with Mass Effect</vt:lpstr>
      <vt:lpstr>Arnold Chiari Malformation</vt:lpstr>
      <vt:lpstr>Arnold Chiari Malformation</vt:lpstr>
      <vt:lpstr>Increased ICP does not always mean increased herniation risk!</vt:lpstr>
      <vt:lpstr>Intracranial Vascular Pathology</vt:lpstr>
      <vt:lpstr>Stable Intracranial Vascular Pathology</vt:lpstr>
      <vt:lpstr>Individual Patient Assessment</vt:lpstr>
      <vt:lpstr>General Anesthesia and Intracranial Pathology</vt:lpstr>
      <vt:lpstr>PowerPoint Presentation</vt:lpstr>
      <vt:lpstr>Neuraxial anesthesia and scoliosis</vt:lpstr>
      <vt:lpstr>Neuraxial approach to scoliosis</vt:lpstr>
      <vt:lpstr>Labor anesthesia with spinal cord injury (SCI)</vt:lpstr>
      <vt:lpstr>Spina bifida and tethered cord</vt:lpstr>
      <vt:lpstr>Recap and reminders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Neuraxial anesthesia in obstetric patients with intracranial and spinal pathology  when is it safe?</dc:title>
  <dc:creator>Lawrence Weinstein</dc:creator>
  <cp:lastModifiedBy>Lawrence Weinstein</cp:lastModifiedBy>
  <cp:revision>14</cp:revision>
  <dcterms:created xsi:type="dcterms:W3CDTF">2023-08-01T23:08:03Z</dcterms:created>
  <dcterms:modified xsi:type="dcterms:W3CDTF">2023-08-06T22:22:33Z</dcterms:modified>
</cp:coreProperties>
</file>